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handoutMasterIdLst>
    <p:handoutMasterId r:id="rId22"/>
  </p:handoutMasterIdLst>
  <p:sldIdLst>
    <p:sldId id="256" r:id="rId2"/>
    <p:sldId id="261" r:id="rId3"/>
    <p:sldId id="290" r:id="rId4"/>
    <p:sldId id="291" r:id="rId5"/>
    <p:sldId id="266" r:id="rId6"/>
    <p:sldId id="277" r:id="rId7"/>
    <p:sldId id="292" r:id="rId8"/>
    <p:sldId id="280" r:id="rId9"/>
    <p:sldId id="279" r:id="rId10"/>
    <p:sldId id="287" r:id="rId11"/>
    <p:sldId id="281" r:id="rId12"/>
    <p:sldId id="284" r:id="rId13"/>
    <p:sldId id="286" r:id="rId14"/>
    <p:sldId id="270" r:id="rId15"/>
    <p:sldId id="288" r:id="rId16"/>
    <p:sldId id="282" r:id="rId17"/>
    <p:sldId id="285" r:id="rId18"/>
    <p:sldId id="289" r:id="rId19"/>
    <p:sldId id="29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os, Nicolas" initials="SN" lastIdx="2" clrIdx="0">
    <p:extLst>
      <p:ext uri="{19B8F6BF-5375-455C-9EA6-DF929625EA0E}">
        <p15:presenceInfo xmlns:p15="http://schemas.microsoft.com/office/powerpoint/2012/main" userId="S-1-5-21-4241590797-1299073551-2511459964-130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89155" autoAdjust="0"/>
  </p:normalViewPr>
  <p:slideViewPr>
    <p:cSldViewPr>
      <p:cViewPr varScale="1">
        <p:scale>
          <a:sx n="69" d="100"/>
          <a:sy n="69" d="100"/>
        </p:scale>
        <p:origin x="11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286360B4-510E-49E8-8E2D-55766B5AF972}" type="datetimeFigureOut">
              <a:rPr lang="en-US" smtClean="0"/>
              <a:t>6/25/2018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ED2BAFB-FEE1-42EC-A4B4-E31E695863C1}" type="slidenum">
              <a:rPr lang="en-US" smtClean="0"/>
              <a:t>‹#›</a:t>
            </a:fld>
            <a:endParaRPr lang="en-US"/>
          </a:p>
        </p:txBody>
      </p:sp>
    </p:spTree>
    <p:extLst>
      <p:ext uri="{BB962C8B-B14F-4D97-AF65-F5344CB8AC3E}">
        <p14:creationId xmlns:p14="http://schemas.microsoft.com/office/powerpoint/2010/main" val="389972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DB281A4-EF46-4F77-BDAA-F5B58DF8BA3D}" type="datetimeFigureOut">
              <a:rPr lang="en-US" smtClean="0"/>
              <a:pPr/>
              <a:t>6/25/2018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A692D782-DD3F-434D-B65B-7359975CB691}" type="slidenum">
              <a:rPr lang="en-US" smtClean="0"/>
              <a:pPr/>
              <a:t>‹#›</a:t>
            </a:fld>
            <a:endParaRPr lang="en-US"/>
          </a:p>
        </p:txBody>
      </p:sp>
    </p:spTree>
    <p:extLst>
      <p:ext uri="{BB962C8B-B14F-4D97-AF65-F5344CB8AC3E}">
        <p14:creationId xmlns:p14="http://schemas.microsoft.com/office/powerpoint/2010/main" val="14058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a:t>
            </a:r>
            <a:r>
              <a:rPr lang="en-US" baseline="0" dirty="0"/>
              <a:t> 3 bullets:</a:t>
            </a:r>
          </a:p>
          <a:p>
            <a:r>
              <a:rPr lang="en-US" dirty="0">
                <a:effectLst/>
              </a:rPr>
              <a:t>Source: U.S. Census Bureau, 2012-2016 American Community Survey 5-Year Estimates</a:t>
            </a:r>
          </a:p>
          <a:p>
            <a:r>
              <a:rPr lang="en-US" baseline="0" dirty="0">
                <a:effectLst/>
              </a:rPr>
              <a:t>Disability Status: from 2012-2016 ACS, 30.5% of veterans with any disability v 17.% of non-veterans</a:t>
            </a:r>
            <a:endParaRPr lang="en-US" baseline="0" dirty="0"/>
          </a:p>
          <a:p>
            <a:endParaRPr lang="en-US" dirty="0"/>
          </a:p>
          <a:p>
            <a:r>
              <a:rPr lang="en-US" dirty="0"/>
              <a:t>Number of Veterans and state rank:</a:t>
            </a:r>
          </a:p>
          <a:p>
            <a:r>
              <a:rPr lang="en-US" dirty="0"/>
              <a:t>Maine Veterans</a:t>
            </a:r>
            <a:r>
              <a:rPr lang="en-US" baseline="0" dirty="0"/>
              <a:t>:   </a:t>
            </a:r>
            <a:r>
              <a:rPr lang="en-US" dirty="0"/>
              <a:t>https://www.bls.gov/news.release/pdf/vet.pdf table 6A</a:t>
            </a:r>
          </a:p>
        </p:txBody>
      </p:sp>
      <p:sp>
        <p:nvSpPr>
          <p:cNvPr id="4" name="Slide Number Placeholder 3"/>
          <p:cNvSpPr>
            <a:spLocks noGrp="1"/>
          </p:cNvSpPr>
          <p:nvPr>
            <p:ph type="sldNum" sz="quarter" idx="10"/>
          </p:nvPr>
        </p:nvSpPr>
        <p:spPr/>
        <p:txBody>
          <a:bodyPr/>
          <a:lstStyle/>
          <a:p>
            <a:fld id="{A692D782-DD3F-434D-B65B-7359975CB69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ACS 2012-2016</a:t>
            </a:r>
            <a:r>
              <a:rPr lang="en-US" baseline="0" dirty="0"/>
              <a:t> Table S2101</a:t>
            </a:r>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15</a:t>
            </a:fld>
            <a:endParaRPr lang="en-US"/>
          </a:p>
        </p:txBody>
      </p:sp>
    </p:spTree>
    <p:extLst>
      <p:ext uri="{BB962C8B-B14F-4D97-AF65-F5344CB8AC3E}">
        <p14:creationId xmlns:p14="http://schemas.microsoft.com/office/powerpoint/2010/main" val="1029941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https://www.bls.gov/news.release/pdf/vet.pdf table</a:t>
            </a:r>
            <a:r>
              <a:rPr lang="en-US" baseline="0" dirty="0"/>
              <a:t> 7</a:t>
            </a:r>
          </a:p>
        </p:txBody>
      </p:sp>
      <p:sp>
        <p:nvSpPr>
          <p:cNvPr id="4" name="Slide Number Placeholder 3"/>
          <p:cNvSpPr>
            <a:spLocks noGrp="1"/>
          </p:cNvSpPr>
          <p:nvPr>
            <p:ph type="sldNum" sz="quarter" idx="10"/>
          </p:nvPr>
        </p:nvSpPr>
        <p:spPr/>
        <p:txBody>
          <a:bodyPr/>
          <a:lstStyle/>
          <a:p>
            <a:fld id="{A692D782-DD3F-434D-B65B-7359975CB69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18</a:t>
            </a:fld>
            <a:endParaRPr lang="en-US"/>
          </a:p>
        </p:txBody>
      </p:sp>
    </p:spTree>
    <p:extLst>
      <p:ext uri="{BB962C8B-B14F-4D97-AF65-F5344CB8AC3E}">
        <p14:creationId xmlns:p14="http://schemas.microsoft.com/office/powerpoint/2010/main" val="320676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19</a:t>
            </a:fld>
            <a:endParaRPr lang="en-US"/>
          </a:p>
        </p:txBody>
      </p:sp>
    </p:spTree>
    <p:extLst>
      <p:ext uri="{BB962C8B-B14F-4D97-AF65-F5344CB8AC3E}">
        <p14:creationId xmlns:p14="http://schemas.microsoft.com/office/powerpoint/2010/main" val="243984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4</a:t>
            </a:fld>
            <a:endParaRPr lang="en-US"/>
          </a:p>
        </p:txBody>
      </p:sp>
    </p:spTree>
    <p:extLst>
      <p:ext uri="{BB962C8B-B14F-4D97-AF65-F5344CB8AC3E}">
        <p14:creationId xmlns:p14="http://schemas.microsoft.com/office/powerpoint/2010/main" val="2643188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http://www.maine.gov/labor/cwri/</a:t>
            </a:r>
            <a:r>
              <a:rPr lang="en-US" sz="1200" kern="1200" dirty="0">
                <a:solidFill>
                  <a:schemeClr val="tx1"/>
                </a:solidFill>
                <a:latin typeface="+mn-lt"/>
                <a:ea typeface="+mn-ea"/>
                <a:cs typeface="+mn-cs"/>
              </a:rPr>
              <a:t>data/cps/Excel/Employment_Status_of_Veterans_versus_Non-Veterans.xlsx</a:t>
            </a:r>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Source </a:t>
            </a:r>
            <a:r>
              <a:rPr lang="en-US" dirty="0"/>
              <a:t>ACS</a:t>
            </a:r>
            <a:r>
              <a:rPr lang="en-US" baseline="0" dirty="0"/>
              <a:t> 2012-2016, Table S2101 </a:t>
            </a:r>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Source: U.S. Census Bureau, 2012-2016 American Community Survey 5-Year Estimates Table</a:t>
            </a:r>
            <a:r>
              <a:rPr lang="en-US" baseline="0" dirty="0">
                <a:effectLst/>
              </a:rPr>
              <a:t> </a:t>
            </a:r>
            <a:r>
              <a:rPr lang="en-US" dirty="0">
                <a:effectLst/>
              </a:rPr>
              <a:t>S2101</a:t>
            </a:r>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a:t>
            </a:r>
            <a:r>
              <a:rPr lang="en-US" baseline="0" dirty="0"/>
              <a:t> from https://www.bls.gov/news.release/pdf/vet.pdf Table A</a:t>
            </a:r>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effectLst/>
              </a:rPr>
              <a:t>Source: U.S. Census Bureau, 2012-2016 American Community Survey 5-Year Estimates</a:t>
            </a:r>
            <a:r>
              <a:rPr lang="en-US" baseline="0" dirty="0">
                <a:effectLst/>
              </a:rPr>
              <a:t> </a:t>
            </a:r>
            <a:r>
              <a:rPr lang="en-US" dirty="0">
                <a:effectLst/>
              </a:rPr>
              <a:t>Table S2101</a:t>
            </a:r>
            <a:endParaRPr lang="en-US" dirty="0"/>
          </a:p>
          <a:p>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seeing, remembering, moving, self-care or independent living</a:t>
            </a:r>
          </a:p>
        </p:txBody>
      </p:sp>
      <p:sp>
        <p:nvSpPr>
          <p:cNvPr id="4" name="Slide Number Placeholder 3"/>
          <p:cNvSpPr>
            <a:spLocks noGrp="1"/>
          </p:cNvSpPr>
          <p:nvPr>
            <p:ph type="sldNum" sz="quarter" idx="10"/>
          </p:nvPr>
        </p:nvSpPr>
        <p:spPr/>
        <p:txBody>
          <a:bodyPr/>
          <a:lstStyle/>
          <a:p>
            <a:fld id="{A692D782-DD3F-434D-B65B-7359975CB691}" type="slidenum">
              <a:rPr lang="en-US" smtClean="0"/>
              <a:pPr/>
              <a:t>12</a:t>
            </a:fld>
            <a:endParaRPr lang="en-US"/>
          </a:p>
        </p:txBody>
      </p:sp>
    </p:spTree>
    <p:extLst>
      <p:ext uri="{BB962C8B-B14F-4D97-AF65-F5344CB8AC3E}">
        <p14:creationId xmlns:p14="http://schemas.microsoft.com/office/powerpoint/2010/main" val="389189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https://www.bls.gov/news.release/pdf/vet.pdf Table 7 (August,</a:t>
            </a:r>
            <a:r>
              <a:rPr lang="en-US" baseline="0" dirty="0"/>
              <a:t> 2017 NSA)</a:t>
            </a:r>
          </a:p>
          <a:p>
            <a:endParaRPr lang="en-US" baseline="0" dirty="0"/>
          </a:p>
          <a:p>
            <a:r>
              <a:rPr lang="en-US" baseline="0" dirty="0"/>
              <a:t>“All” from </a:t>
            </a:r>
            <a:r>
              <a:rPr lang="en-US" b="0" baseline="0" dirty="0"/>
              <a:t>bls.gov table</a:t>
            </a:r>
            <a:r>
              <a:rPr lang="en-US" b="1" baseline="0" dirty="0"/>
              <a:t>: </a:t>
            </a:r>
            <a:r>
              <a:rPr lang="en-US" dirty="0"/>
              <a:t>LNU02300000</a:t>
            </a:r>
          </a:p>
          <a:p>
            <a:endParaRPr lang="en-US" dirty="0"/>
          </a:p>
          <a:p>
            <a:endParaRPr lang="en-US" dirty="0"/>
          </a:p>
        </p:txBody>
      </p:sp>
      <p:sp>
        <p:nvSpPr>
          <p:cNvPr id="4" name="Slide Number Placeholder 3"/>
          <p:cNvSpPr>
            <a:spLocks noGrp="1"/>
          </p:cNvSpPr>
          <p:nvPr>
            <p:ph type="sldNum" sz="quarter" idx="10"/>
          </p:nvPr>
        </p:nvSpPr>
        <p:spPr/>
        <p:txBody>
          <a:bodyPr/>
          <a:lstStyle/>
          <a:p>
            <a:fld id="{A692D782-DD3F-434D-B65B-7359975CB691}" type="slidenum">
              <a:rPr lang="en-US" smtClean="0"/>
              <a:pPr/>
              <a:t>14</a:t>
            </a:fld>
            <a:endParaRPr lang="en-US"/>
          </a:p>
        </p:txBody>
      </p:sp>
    </p:spTree>
    <p:extLst>
      <p:ext uri="{BB962C8B-B14F-4D97-AF65-F5344CB8AC3E}">
        <p14:creationId xmlns:p14="http://schemas.microsoft.com/office/powerpoint/2010/main" val="3478326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4C521D-911C-4AE4-BF3D-2675E5A14715}" type="datetimeFigureOut">
              <a:rPr lang="en-US" smtClean="0"/>
              <a:pPr/>
              <a:t>6/25/2018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0E3C46-D403-4B92-9400-53A0AB7C10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4C521D-911C-4AE4-BF3D-2675E5A14715}"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E3C46-D403-4B92-9400-53A0AB7C10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4C521D-911C-4AE4-BF3D-2675E5A14715}"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E3C46-D403-4B92-9400-53A0AB7C10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4C521D-911C-4AE4-BF3D-2675E5A14715}"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E3C46-D403-4B92-9400-53A0AB7C10D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4C521D-911C-4AE4-BF3D-2675E5A14715}"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E3C46-D403-4B92-9400-53A0AB7C10D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4C521D-911C-4AE4-BF3D-2675E5A14715}"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E3C46-D403-4B92-9400-53A0AB7C10D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4C521D-911C-4AE4-BF3D-2675E5A14715}"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E3C46-D403-4B92-9400-53A0AB7C10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4C521D-911C-4AE4-BF3D-2675E5A14715}"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E3C46-D403-4B92-9400-53A0AB7C10D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C521D-911C-4AE4-BF3D-2675E5A14715}"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E3C46-D403-4B92-9400-53A0AB7C10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74C521D-911C-4AE4-BF3D-2675E5A14715}"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E3C46-D403-4B92-9400-53A0AB7C10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4C521D-911C-4AE4-BF3D-2675E5A14715}" type="datetimeFigureOut">
              <a:rPr lang="en-US" smtClean="0"/>
              <a:pPr/>
              <a:t>6/25/2018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0E3C46-D403-4B92-9400-53A0AB7C10D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4C521D-911C-4AE4-BF3D-2675E5A14715}" type="datetimeFigureOut">
              <a:rPr lang="en-US" smtClean="0"/>
              <a:pPr/>
              <a:t>6/25/2018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0E3C46-D403-4B92-9400-53A0AB7C10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th.E.pease@maine.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bo.gov/system/files/115th-congress-2017-2018/reports/52418-laborforceveterans_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ruth.e.pease@maine.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1905000"/>
          </a:xfrm>
          <a:solidFill>
            <a:schemeClr val="accent3">
              <a:lumMod val="40000"/>
              <a:lumOff val="60000"/>
              <a:alpha val="70000"/>
            </a:schemeClr>
          </a:solidFill>
        </p:spPr>
        <p:txBody>
          <a:bodyPr>
            <a:noAutofit/>
          </a:bodyPr>
          <a:lstStyle/>
          <a:p>
            <a:pPr algn="ctr"/>
            <a:r>
              <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Workforce Conditions for Veterans in Maine</a:t>
            </a:r>
          </a:p>
        </p:txBody>
      </p:sp>
      <p:sp>
        <p:nvSpPr>
          <p:cNvPr id="3" name="Subtitle 2"/>
          <p:cNvSpPr>
            <a:spLocks noGrp="1"/>
          </p:cNvSpPr>
          <p:nvPr>
            <p:ph type="subTitle" idx="1"/>
          </p:nvPr>
        </p:nvSpPr>
        <p:spPr>
          <a:xfrm>
            <a:off x="381000" y="2590800"/>
            <a:ext cx="8458200" cy="2286000"/>
          </a:xfrm>
        </p:spPr>
        <p:txBody>
          <a:bodyPr>
            <a:noAutofit/>
          </a:bodyPr>
          <a:lstStyle/>
          <a:p>
            <a:r>
              <a:rPr lang="en-US" sz="1600" dirty="0">
                <a:solidFill>
                  <a:schemeClr val="tx1"/>
                </a:solidFill>
                <a:latin typeface="Cambria" pitchFamily="18" charset="0"/>
              </a:rPr>
              <a:t>Ruth Pease</a:t>
            </a:r>
          </a:p>
          <a:p>
            <a:r>
              <a:rPr lang="en-US" sz="1600" dirty="0">
                <a:solidFill>
                  <a:schemeClr val="tx1"/>
                </a:solidFill>
                <a:latin typeface="Cambria" pitchFamily="18" charset="0"/>
              </a:rPr>
              <a:t>Principal Economic Research Analyst</a:t>
            </a:r>
          </a:p>
          <a:p>
            <a:r>
              <a:rPr lang="en-US" sz="1600" dirty="0">
                <a:solidFill>
                  <a:schemeClr val="tx1"/>
                </a:solidFill>
                <a:latin typeface="Cambria" pitchFamily="18" charset="0"/>
              </a:rPr>
              <a:t>Center for Workforce Research</a:t>
            </a:r>
          </a:p>
          <a:p>
            <a:r>
              <a:rPr lang="en-US" sz="1600" dirty="0">
                <a:solidFill>
                  <a:schemeClr val="tx1"/>
                </a:solidFill>
                <a:latin typeface="Cambria" pitchFamily="18" charset="0"/>
              </a:rPr>
              <a:t> Maine Dept. of Labor</a:t>
            </a:r>
          </a:p>
          <a:p>
            <a:r>
              <a:rPr lang="en-US" sz="1600" dirty="0">
                <a:solidFill>
                  <a:schemeClr val="tx1"/>
                </a:solidFill>
                <a:latin typeface="Cambria" pitchFamily="18" charset="0"/>
                <a:hlinkClick r:id="rId2"/>
              </a:rPr>
              <a:t>Ruth.E.Pease@maine.gov</a:t>
            </a:r>
            <a:endParaRPr lang="en-US" sz="1600" dirty="0">
              <a:solidFill>
                <a:schemeClr val="tx1"/>
              </a:solidFill>
              <a:latin typeface="Cambria" pitchFamily="18" charset="0"/>
            </a:endParaRPr>
          </a:p>
          <a:p>
            <a:r>
              <a:rPr lang="en-US" sz="1600" dirty="0">
                <a:solidFill>
                  <a:schemeClr val="tx1"/>
                </a:solidFill>
                <a:latin typeface="Cambria" pitchFamily="18" charset="0"/>
              </a:rPr>
              <a:t>207-621-5189</a:t>
            </a:r>
          </a:p>
          <a:p>
            <a:r>
              <a:rPr lang="en-US" sz="1600" dirty="0">
                <a:solidFill>
                  <a:schemeClr val="tx1"/>
                </a:solidFill>
                <a:latin typeface="Cambria" pitchFamily="18" charset="0"/>
              </a:rPr>
              <a:t>May 23,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chart shows annual unemployment rates published by the Bureau or Labor Statistics. Except for 2012 and 2017, unemployment rates for veterans and non-veterans are within one percent point. In 2017, unemployment anong Maine veterans was 1.7% compared to a rate for non-veterans of 3.7%. At 1.7%, Maine tied with Vermont for the lowest rate among U.S. states in 2017. " title="Maine Unemployment rates 2012-2017, by veteran status"/>
          <p:cNvPicPr>
            <a:picLocks noChangeAspect="1"/>
          </p:cNvPicPr>
          <p:nvPr/>
        </p:nvPicPr>
        <p:blipFill>
          <a:blip r:embed="rId2"/>
          <a:stretch>
            <a:fillRect/>
          </a:stretch>
        </p:blipFill>
        <p:spPr>
          <a:xfrm>
            <a:off x="0" y="0"/>
            <a:ext cx="9111603" cy="6858000"/>
          </a:xfrm>
          <a:prstGeom prst="rect">
            <a:avLst/>
          </a:prstGeom>
        </p:spPr>
      </p:pic>
    </p:spTree>
    <p:extLst>
      <p:ext uri="{BB962C8B-B14F-4D97-AF65-F5344CB8AC3E}">
        <p14:creationId xmlns:p14="http://schemas.microsoft.com/office/powerpoint/2010/main" val="247969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charts shows five-year average unemployment rates estimated by the American Conmmunity Survey. There is no clear pattern to the hierarchy of values or differences by veteran status. Here are the values (V=veteran, NV= non-veteran)&#10;Androscoggin  3.7%(V), 5.4% (NV)&#10;Cumberland 4.1% (V), 4.6% (NV)&#10;Lincoln 4.3% (V), 3.6% (NV)&#10;Waldo 4.3% (V) 7.2% (NV)&#10;Franklin 4.4% (V), 7.3% (NV)&#10;York 4.5% (V) 5.0% (NV)&#10;Sagadahoc 5.1% (V) 3.3% (NV)&#10;Aroostook 5.6% (V), 6.2% (NV)&#10;Washington 5.6% (V), 8.8% (NV)&#10;Hancock 5.8% (V), 6.5% (NV)&#10;Penobscot 6.4% (V), 7.1% (NV)&#10;Knox 6.5% (V) 5.5% (NV)&#10;Oxford 6.6% (V) 7.4% (NV)&#10;Kennebec 7.8% (V) 6.7% (NV)&#10;Piscataquis 8.1% (V) 10.6% (NV)&#10;Somerset 9.2% (V) 7.3% (NV)&#10;&#10;" title="Unemployment rates in Maine Counties 2012-2016, by veteran status"/>
          <p:cNvPicPr>
            <a:picLocks noChangeAspect="1"/>
          </p:cNvPicPr>
          <p:nvPr/>
        </p:nvPicPr>
        <p:blipFill>
          <a:blip r:embed="rId3"/>
          <a:stretch>
            <a:fillRect/>
          </a:stretch>
        </p:blipFill>
        <p:spPr>
          <a:xfrm>
            <a:off x="-18393" y="304800"/>
            <a:ext cx="9144000" cy="6857999"/>
          </a:xfrm>
          <a:prstGeom prst="rect">
            <a:avLst/>
          </a:prstGeom>
        </p:spPr>
      </p:pic>
    </p:spTree>
    <p:extLst>
      <p:ext uri="{BB962C8B-B14F-4D97-AF65-F5344CB8AC3E}">
        <p14:creationId xmlns:p14="http://schemas.microsoft.com/office/powerpoint/2010/main" val="33759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sz="1600" b="1" i="0" u="none" strike="noStrike" kern="1200" spc="0" baseline="0">
                <a:solidFill>
                  <a:prstClr val="black"/>
                </a:solidFill>
                <a:latin typeface="+mn-lt"/>
                <a:ea typeface="+mn-ea"/>
                <a:cs typeface="+mn-cs"/>
              </a:defRPr>
            </a:pPr>
            <a:r>
              <a:rPr lang="en-US" sz="3200" dirty="0">
                <a:solidFill>
                  <a:schemeClr val="tx1"/>
                </a:solidFill>
                <a:latin typeface="Calibri" panose="020F0502020204030204" pitchFamily="34" charset="0"/>
              </a:rPr>
              <a:t>Veterans and disability status</a:t>
            </a:r>
            <a:br>
              <a:rPr lang="en-US" sz="4400" dirty="0">
                <a:solidFill>
                  <a:schemeClr val="tx1"/>
                </a:solidFill>
              </a:rPr>
            </a:br>
            <a:endParaRPr lang="en-US" dirty="0"/>
          </a:p>
        </p:txBody>
      </p:sp>
      <p:sp>
        <p:nvSpPr>
          <p:cNvPr id="3" name="Text Placeholder 2"/>
          <p:cNvSpPr>
            <a:spLocks noGrp="1"/>
          </p:cNvSpPr>
          <p:nvPr>
            <p:ph type="body" idx="1"/>
          </p:nvPr>
        </p:nvSpPr>
        <p:spPr>
          <a:xfrm>
            <a:off x="533400" y="1219200"/>
            <a:ext cx="4040188" cy="762000"/>
          </a:xfrm>
        </p:spPr>
        <p:txBody>
          <a:bodyPr/>
          <a:lstStyle/>
          <a:p>
            <a:pPr algn="ctr"/>
            <a:r>
              <a:rPr lang="en-US" dirty="0"/>
              <a:t>Service-Connected</a:t>
            </a:r>
          </a:p>
        </p:txBody>
      </p:sp>
      <p:sp>
        <p:nvSpPr>
          <p:cNvPr id="4" name="Text Placeholder 3"/>
          <p:cNvSpPr>
            <a:spLocks noGrp="1"/>
          </p:cNvSpPr>
          <p:nvPr>
            <p:ph type="body" sz="half" idx="3"/>
          </p:nvPr>
        </p:nvSpPr>
        <p:spPr>
          <a:xfrm>
            <a:off x="4648200" y="1219200"/>
            <a:ext cx="4041775" cy="762000"/>
          </a:xfrm>
        </p:spPr>
        <p:txBody>
          <a:bodyPr/>
          <a:lstStyle/>
          <a:p>
            <a:pPr algn="ctr"/>
            <a:r>
              <a:rPr lang="en-US" dirty="0"/>
              <a:t>Functional</a:t>
            </a:r>
          </a:p>
        </p:txBody>
      </p:sp>
      <p:sp>
        <p:nvSpPr>
          <p:cNvPr id="5" name="Content Placeholder 4"/>
          <p:cNvSpPr>
            <a:spLocks noGrp="1"/>
          </p:cNvSpPr>
          <p:nvPr>
            <p:ph sz="quarter" idx="2"/>
          </p:nvPr>
        </p:nvSpPr>
        <p:spPr>
          <a:xfrm>
            <a:off x="533400" y="2209800"/>
            <a:ext cx="4040188" cy="3941763"/>
          </a:xfrm>
        </p:spPr>
        <p:txBody>
          <a:bodyPr>
            <a:normAutofit lnSpcReduction="10000"/>
          </a:bodyPr>
          <a:lstStyle/>
          <a:p>
            <a:r>
              <a:rPr lang="en-US" dirty="0"/>
              <a:t>Based on VA determination.</a:t>
            </a:r>
          </a:p>
          <a:p>
            <a:r>
              <a:rPr lang="en-US" dirty="0"/>
              <a:t>A factor in determining disability payments (not all receive payments)</a:t>
            </a:r>
          </a:p>
          <a:p>
            <a:r>
              <a:rPr lang="en-US" dirty="0"/>
              <a:t>Not necessarily functionally disabled.</a:t>
            </a:r>
          </a:p>
          <a:p>
            <a:r>
              <a:rPr lang="en-US" dirty="0"/>
              <a:t>VA’s definitions tend to be broader than functional categories.</a:t>
            </a:r>
          </a:p>
        </p:txBody>
      </p:sp>
      <p:sp>
        <p:nvSpPr>
          <p:cNvPr id="6" name="Content Placeholder 5"/>
          <p:cNvSpPr>
            <a:spLocks noGrp="1"/>
          </p:cNvSpPr>
          <p:nvPr>
            <p:ph sz="quarter" idx="4"/>
          </p:nvPr>
        </p:nvSpPr>
        <p:spPr>
          <a:xfrm>
            <a:off x="4648200" y="2209800"/>
            <a:ext cx="4041775" cy="3941763"/>
          </a:xfrm>
        </p:spPr>
        <p:txBody>
          <a:bodyPr/>
          <a:lstStyle/>
          <a:p>
            <a:r>
              <a:rPr lang="en-US" dirty="0"/>
              <a:t>Self-reported “difficulty or serious difficulty” with activities of daily life. </a:t>
            </a:r>
          </a:p>
          <a:p>
            <a:r>
              <a:rPr lang="en-US" dirty="0"/>
              <a:t>Based on responses to ACS survey question(s).</a:t>
            </a:r>
          </a:p>
          <a:p>
            <a:r>
              <a:rPr lang="en-US" dirty="0"/>
              <a:t>Impairments may restrict ability to work.</a:t>
            </a:r>
          </a:p>
          <a:p>
            <a:endParaRPr lang="en-US" dirty="0"/>
          </a:p>
        </p:txBody>
      </p:sp>
    </p:spTree>
    <p:extLst>
      <p:ext uri="{BB962C8B-B14F-4D97-AF65-F5344CB8AC3E}">
        <p14:creationId xmlns:p14="http://schemas.microsoft.com/office/powerpoint/2010/main" val="20188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8382000" cy="6247864"/>
          </a:xfrm>
          <a:prstGeom prst="rect">
            <a:avLst/>
          </a:prstGeom>
          <a:noFill/>
        </p:spPr>
        <p:txBody>
          <a:bodyPr wrap="square" rtlCol="0">
            <a:spAutoFit/>
          </a:bodyPr>
          <a:lstStyle/>
          <a:p>
            <a:pPr algn="ctr"/>
            <a:r>
              <a:rPr lang="en-US" sz="2800" b="1" dirty="0"/>
              <a:t>“</a:t>
            </a:r>
            <a:r>
              <a:rPr lang="en-US" sz="2800" b="1" dirty="0">
                <a:latin typeface="Calibri" panose="020F0502020204030204" pitchFamily="34" charset="0"/>
              </a:rPr>
              <a:t>The relationship between having a functional disability and receiving a VA disability rating is complex.”</a:t>
            </a:r>
          </a:p>
          <a:p>
            <a:pPr algn="ctr"/>
            <a:r>
              <a:rPr lang="en-US" i="1" dirty="0">
                <a:latin typeface="Calibri" panose="020F0502020204030204" pitchFamily="34" charset="0"/>
              </a:rPr>
              <a:t>(Labor Force Experiences of Recent Veterans, May 2017, Congressional Budget Office)</a:t>
            </a:r>
          </a:p>
          <a:p>
            <a:pPr algn="ctr"/>
            <a:endParaRPr lang="en-US" i="1" dirty="0">
              <a:latin typeface="Calibri" panose="020F0502020204030204" pitchFamily="34" charset="0"/>
            </a:endParaRPr>
          </a:p>
          <a:p>
            <a:r>
              <a:rPr lang="en-US" sz="2000" dirty="0">
                <a:latin typeface="Calibri" panose="020F0502020204030204" pitchFamily="34" charset="0"/>
              </a:rPr>
              <a:t>The CBO analyzed male Gulf II veterans ages 22 to 44 during the years 2008-2015. Of these: </a:t>
            </a:r>
          </a:p>
          <a:p>
            <a:endParaRPr lang="en-US" sz="2000" dirty="0">
              <a:latin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rPr>
              <a:t> About one-quarter of the Gulf War II veterans with a VA disability rating in CBO’s data reported themselves as functionally disabled</a:t>
            </a:r>
          </a:p>
          <a:p>
            <a:pPr marL="742950" lvl="1" indent="-285750">
              <a:buFont typeface="Arial" panose="020B0604020202020204" pitchFamily="34" charset="0"/>
              <a:buChar char="•"/>
            </a:pPr>
            <a:r>
              <a:rPr lang="en-US" sz="2000" dirty="0">
                <a:latin typeface="Calibri" panose="020F0502020204030204" pitchFamily="34" charset="0"/>
              </a:rPr>
              <a:t>Among those with a VA disability rating of 70 percent or higher, nearly half reported that they were functionally disabled. </a:t>
            </a:r>
          </a:p>
          <a:p>
            <a:pPr lvl="1"/>
            <a:endParaRPr lang="en-US" sz="2000" dirty="0">
              <a:latin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rPr>
              <a:t> Of veterans who reported a functional disability, only about two-thirds had a VA disability rating. </a:t>
            </a:r>
          </a:p>
          <a:p>
            <a:pPr marL="1657350" lvl="3" indent="-285750" algn="r">
              <a:buFont typeface="Arial" panose="020B0604020202020204" pitchFamily="34" charset="0"/>
              <a:buChar char="•"/>
            </a:pPr>
            <a:r>
              <a:rPr lang="en-US" sz="2000" dirty="0">
                <a:latin typeface="Calibri" panose="020F0502020204030204" pitchFamily="34" charset="0"/>
              </a:rPr>
              <a:t>There are several possible reasons for that: They did not apply for VA benefits, they applied but their claims were still being adjudicated, or they became disabled after leaving military service</a:t>
            </a:r>
            <a:r>
              <a:rPr lang="en-US" sz="2000" i="1" dirty="0">
                <a:latin typeface="Calibri" panose="020F0502020204030204" pitchFamily="34" charset="0"/>
              </a:rPr>
              <a:t>.</a:t>
            </a:r>
          </a:p>
        </p:txBody>
      </p:sp>
    </p:spTree>
    <p:extLst>
      <p:ext uri="{BB962C8B-B14F-4D97-AF65-F5344CB8AC3E}">
        <p14:creationId xmlns:p14="http://schemas.microsoft.com/office/powerpoint/2010/main" val="20013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chart shows variable rates of employment among veterans of with differeing rates of service-related disability. Among veterans, a service-related disability rating is not always associated with lower rates of employment.&#10;All 60% population employed&#10;All Veterans 47%&#10;Service-connected disability 46%&#10;&lt;30% disability 52%&#10;30-50% disability 60%&#10;60%+ disability 36%&#10;No servcie-connected disability 47%&#10;" title="Employment to Population ratio by veteran status and period of service, 2017"/>
          <p:cNvPicPr>
            <a:picLocks noChangeAspect="1"/>
          </p:cNvPicPr>
          <p:nvPr/>
        </p:nvPicPr>
        <p:blipFill>
          <a:blip r:embed="rId3"/>
          <a:stretch>
            <a:fillRect/>
          </a:stretch>
        </p:blipFill>
        <p:spPr>
          <a:xfrm>
            <a:off x="13138" y="1"/>
            <a:ext cx="9144000" cy="68579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ese data from the 2012-2016 ACS. In Maine, 30.5% of veterans had one or more functional disibility as indicated by survey responses, compared to 17% of non-veterans. The comparable U.S. Statistics were 28.3% of veterans with a disability and 14.1% of non-veterans. Rates of disability in Maine tend to be higher, partly due to an older population. " title="Functional disability rates by veteran status, Maine and US"/>
          <p:cNvPicPr>
            <a:picLocks noChangeAspect="1"/>
          </p:cNvPicPr>
          <p:nvPr/>
        </p:nvPicPr>
        <p:blipFill>
          <a:blip r:embed="rId3"/>
          <a:stretch>
            <a:fillRect/>
          </a:stretch>
        </p:blipFill>
        <p:spPr>
          <a:xfrm>
            <a:off x="-152400" y="1"/>
            <a:ext cx="9144000" cy="6857999"/>
          </a:xfrm>
          <a:prstGeom prst="rect">
            <a:avLst/>
          </a:prstGeom>
        </p:spPr>
      </p:pic>
    </p:spTree>
    <p:extLst>
      <p:ext uri="{BB962C8B-B14F-4D97-AF65-F5344CB8AC3E}">
        <p14:creationId xmlns:p14="http://schemas.microsoft.com/office/powerpoint/2010/main" val="72213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chart indicated that Gulf II veterans are twice as likely to receive a disability rating of 60% or higher compared to all veterans&#10;All veterans 10%&#10;Gulf II veterans 20%&#10;Gulf I 11%&#10;WW II/Korea/Vietnam 8%&#10;Other periods 4%&#10;" title="Share of Veterans with 60% or higher service-connected disability rating, by period of service, U.S. 2017"/>
          <p:cNvPicPr>
            <a:picLocks noChangeAspect="1"/>
          </p:cNvPicPr>
          <p:nvPr/>
        </p:nvPicPr>
        <p:blipFill>
          <a:blip r:embed="rId3"/>
          <a:stretch>
            <a:fillRect/>
          </a:stretch>
        </p:blipFill>
        <p:spPr>
          <a:xfrm>
            <a:off x="0" y="1"/>
            <a:ext cx="9144000" cy="6857999"/>
          </a:xfrm>
          <a:prstGeom prst="rect">
            <a:avLst/>
          </a:prstGeom>
        </p:spPr>
      </p:pic>
    </p:spTree>
    <p:extLst>
      <p:ext uri="{BB962C8B-B14F-4D97-AF65-F5344CB8AC3E}">
        <p14:creationId xmlns:p14="http://schemas.microsoft.com/office/powerpoint/2010/main" val="330732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his chart and quotation taken from a May 2017 report issued by the Congressional Budget Office studying the labor force outcomes of male Gulf II veterans ages 22 to 44. The chart indicates higher rates of functional disability (measured by the ACS) compared to civilians. &#10;The quotation is as follows&#10; &#10;&quot;According to 2015 data from the ACS, male Gulf War II veterans had a higher prevalence of functional disabilities&#10;than civilian men.” &#10;&#10;“Although recruits must meet the military’s health and fitness standards, serious injuries and medical impairments may be more common&#10;among Gulf War II veterans than among civilians because of veterans’ intensive physical training and, in some cases, their combat experiences.”&#10;Source: Labor Force Experiences of Recent Veterans, Congressional Budget Office, May 2017, found at https://www.cbo.gov/system/files/115th-congress-2017-2018/reports/52418-laborforceveterans_0.pdf &#10;&#10;" title="Functional disability among male Gulf War II veterans and civilians, 2015"/>
          <p:cNvGrpSpPr/>
          <p:nvPr/>
        </p:nvGrpSpPr>
        <p:grpSpPr>
          <a:xfrm>
            <a:off x="228600" y="533400"/>
            <a:ext cx="8534400" cy="5848350"/>
            <a:chOff x="228600" y="533400"/>
            <a:chExt cx="8534400" cy="5848350"/>
          </a:xfrm>
        </p:grpSpPr>
        <p:pic>
          <p:nvPicPr>
            <p:cNvPr id="2" name="Picture 1" descr="This chart taken from a May 2017 report issued by the Congressional Budget Office studying the labor force outcomes of male Gulf II veterans ages 22 to 44. The chart indicates higher rates of functional disability (measured by the ACS) compared to civilians: 11.2% among veterans ages 22 to 24 years (compared to 6.6% of civilians); 12.4% among veterans ages 25 to 34 years (compared to 6.5% of civilians); and 13.7% among veterans ages 35 to 44 years (compared to 7.5% of civilians).&#10;Source: Labor Force Experiences of Recent Veterans, Congressional Budget Office, May 2017, found at https://www.cbo.gov/system/files/115th-congress-2017-2018/reports/52418-laborforceveterans_0.pdf" title="Functional disability among male Gulf War II veterans and civilians, 2015"/>
            <p:cNvPicPr>
              <a:picLocks noChangeAspect="1"/>
            </p:cNvPicPr>
            <p:nvPr/>
          </p:nvPicPr>
          <p:blipFill>
            <a:blip r:embed="rId2"/>
            <a:stretch>
              <a:fillRect/>
            </a:stretch>
          </p:blipFill>
          <p:spPr>
            <a:xfrm>
              <a:off x="228600" y="533400"/>
              <a:ext cx="4133850" cy="5848350"/>
            </a:xfrm>
            <a:prstGeom prst="rect">
              <a:avLst/>
            </a:prstGeom>
          </p:spPr>
        </p:pic>
        <p:sp>
          <p:nvSpPr>
            <p:cNvPr id="3" name="TextBox 2"/>
            <p:cNvSpPr txBox="1"/>
            <p:nvPr/>
          </p:nvSpPr>
          <p:spPr>
            <a:xfrm>
              <a:off x="4572000" y="914400"/>
              <a:ext cx="4191000" cy="4524315"/>
            </a:xfrm>
            <a:prstGeom prst="rect">
              <a:avLst/>
            </a:prstGeom>
            <a:noFill/>
          </p:spPr>
          <p:txBody>
            <a:bodyPr wrap="square" rtlCol="0">
              <a:spAutoFit/>
            </a:bodyPr>
            <a:lstStyle/>
            <a:p>
              <a:r>
                <a:rPr lang="en-US" dirty="0"/>
                <a:t>“According to 2015 data from the ACS, male Gulf War II veterans had a higher prevalence of functional disabilities</a:t>
              </a:r>
            </a:p>
            <a:p>
              <a:r>
                <a:rPr lang="en-US" dirty="0"/>
                <a:t>than civilian men.” </a:t>
              </a:r>
            </a:p>
            <a:p>
              <a:endParaRPr lang="en-US" dirty="0"/>
            </a:p>
            <a:p>
              <a:r>
                <a:rPr lang="en-US" dirty="0"/>
                <a:t>“Although recruits must meet the military’s health and fitness standards, serious injuries and medical impairments may be more common</a:t>
              </a:r>
            </a:p>
            <a:p>
              <a:r>
                <a:rPr lang="en-US" dirty="0"/>
                <a:t>among Gulf War II veterans than among civilians because of veterans’ intensive physical training and, in some cases, their combat experiences.”</a:t>
              </a:r>
            </a:p>
          </p:txBody>
        </p:sp>
      </p:grpSp>
    </p:spTree>
    <p:extLst>
      <p:ext uri="{BB962C8B-B14F-4D97-AF65-F5344CB8AC3E}">
        <p14:creationId xmlns:p14="http://schemas.microsoft.com/office/powerpoint/2010/main" val="98028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5029200"/>
          </a:xfrm>
        </p:spPr>
        <p:txBody>
          <a:bodyPr>
            <a:normAutofit fontScale="92500" lnSpcReduction="20000"/>
          </a:bodyPr>
          <a:lstStyle/>
          <a:p>
            <a:r>
              <a:rPr lang="en-US" sz="2400" dirty="0">
                <a:latin typeface="Calibri" panose="020F0502020204030204" pitchFamily="34" charset="0"/>
              </a:rPr>
              <a:t>Age distribution (a higher share of veterans are younger)</a:t>
            </a:r>
          </a:p>
          <a:p>
            <a:r>
              <a:rPr lang="en-US" sz="2400" dirty="0">
                <a:latin typeface="Calibri" panose="020F0502020204030204" pitchFamily="34" charset="0"/>
              </a:rPr>
              <a:t>Educational attainment (more veterans with HS diploma)</a:t>
            </a:r>
          </a:p>
          <a:p>
            <a:r>
              <a:rPr lang="en-US" sz="2400" dirty="0">
                <a:latin typeface="Calibri" panose="020F0502020204030204" pitchFamily="34" charset="0"/>
              </a:rPr>
              <a:t>Citizenship (more veterans are citizens)</a:t>
            </a:r>
          </a:p>
          <a:p>
            <a:r>
              <a:rPr lang="en-US" sz="2400" dirty="0">
                <a:latin typeface="Calibri" panose="020F0502020204030204" pitchFamily="34" charset="0"/>
              </a:rPr>
              <a:t>Race/Ethnicity (veterans more likely to be white)</a:t>
            </a:r>
          </a:p>
          <a:p>
            <a:r>
              <a:rPr lang="en-US" sz="2400" dirty="0">
                <a:latin typeface="Calibri" panose="020F0502020204030204" pitchFamily="34" charset="0"/>
              </a:rPr>
              <a:t>Enrollment in post-secondary school (many veterans return to school)</a:t>
            </a:r>
          </a:p>
          <a:p>
            <a:r>
              <a:rPr lang="en-US" sz="2400" dirty="0">
                <a:latin typeface="Calibri" panose="020F0502020204030204" pitchFamily="34" charset="0"/>
              </a:rPr>
              <a:t>Geographic location (more likely to live in the Southern U.S.)</a:t>
            </a:r>
          </a:p>
          <a:p>
            <a:r>
              <a:rPr lang="en-US" sz="2400" dirty="0">
                <a:latin typeface="Calibri" panose="020F0502020204030204" pitchFamily="34" charset="0"/>
              </a:rPr>
              <a:t>Rates of functional disability (elevated among veterans)</a:t>
            </a:r>
          </a:p>
          <a:p>
            <a:r>
              <a:rPr lang="en-US" sz="2400" dirty="0">
                <a:latin typeface="Calibri" panose="020F0502020204030204" pitchFamily="34" charset="0"/>
              </a:rPr>
              <a:t>Other unique factors that may affect labor force outcomes:</a:t>
            </a:r>
          </a:p>
          <a:p>
            <a:pPr lvl="1"/>
            <a:r>
              <a:rPr lang="en-US" sz="2000" dirty="0">
                <a:latin typeface="Calibri" panose="020F0502020204030204" pitchFamily="34" charset="0"/>
              </a:rPr>
              <a:t>Military experience (selection, tenure, training)</a:t>
            </a:r>
          </a:p>
          <a:p>
            <a:pPr lvl="1"/>
            <a:r>
              <a:rPr lang="en-US" sz="2000" dirty="0">
                <a:latin typeface="Calibri" panose="020F0502020204030204" pitchFamily="34" charset="0"/>
              </a:rPr>
              <a:t>Employer’s hiring preferences (variable affect on opportunity)</a:t>
            </a:r>
          </a:p>
          <a:p>
            <a:pPr lvl="1"/>
            <a:r>
              <a:rPr lang="en-US" sz="2000" dirty="0">
                <a:latin typeface="Calibri" panose="020F0502020204030204" pitchFamily="34" charset="0"/>
              </a:rPr>
              <a:t>Service-connected disabilities (incentives and disincentives)</a:t>
            </a:r>
          </a:p>
          <a:p>
            <a:pPr lvl="1"/>
            <a:r>
              <a:rPr lang="en-US" sz="2000" dirty="0">
                <a:latin typeface="Calibri" panose="020F0502020204030204" pitchFamily="34" charset="0"/>
              </a:rPr>
              <a:t>Challenges in transitioning to the workforce</a:t>
            </a:r>
          </a:p>
          <a:p>
            <a:pPr lvl="1"/>
            <a:endParaRPr lang="en-US" sz="2000" dirty="0">
              <a:latin typeface="Calibri" panose="020F0502020204030204" pitchFamily="34" charset="0"/>
            </a:endParaRPr>
          </a:p>
          <a:p>
            <a:pPr marL="393192" lvl="1" indent="0">
              <a:buNone/>
            </a:pPr>
            <a:r>
              <a:rPr lang="en-US" sz="2000" i="1" dirty="0">
                <a:latin typeface="Calibri" panose="020F0502020204030204" pitchFamily="34" charset="0"/>
              </a:rPr>
              <a:t>Source: Labor Force Experiences of Recent Veterans, Congressional Budget Office, May 2017, found at </a:t>
            </a:r>
            <a:r>
              <a:rPr lang="en-US" sz="2000" i="1" dirty="0">
                <a:latin typeface="Calibri" panose="020F0502020204030204" pitchFamily="34" charset="0"/>
                <a:hlinkClick r:id="rId3"/>
              </a:rPr>
              <a:t>https://www.cbo.gov/system/files/115th-congress-2017-2018/reports/52418-laborforceveterans_0.pdf</a:t>
            </a:r>
            <a:r>
              <a:rPr lang="en-US" sz="2000" i="1" dirty="0">
                <a:latin typeface="Calibri" panose="020F0502020204030204" pitchFamily="34" charset="0"/>
              </a:rPr>
              <a:t> </a:t>
            </a:r>
          </a:p>
          <a:p>
            <a:pPr lvl="1"/>
            <a:endParaRPr lang="en-US" sz="2000" dirty="0">
              <a:latin typeface="Calibri" panose="020F0502020204030204" pitchFamily="34" charset="0"/>
            </a:endParaRPr>
          </a:p>
        </p:txBody>
      </p:sp>
      <p:sp>
        <p:nvSpPr>
          <p:cNvPr id="3" name="Title 2"/>
          <p:cNvSpPr>
            <a:spLocks noGrp="1"/>
          </p:cNvSpPr>
          <p:nvPr>
            <p:ph type="title"/>
          </p:nvPr>
        </p:nvSpPr>
        <p:spPr>
          <a:xfrm>
            <a:off x="457200" y="274638"/>
            <a:ext cx="8229600" cy="1325562"/>
          </a:xfrm>
        </p:spPr>
        <p:txBody>
          <a:bodyPr>
            <a:noAutofit/>
          </a:bodyPr>
          <a:lstStyle/>
          <a:p>
            <a:pPr algn="ctr"/>
            <a:r>
              <a:rPr lang="en-US" sz="3200" dirty="0">
                <a:solidFill>
                  <a:schemeClr val="tx1"/>
                </a:solidFill>
                <a:latin typeface="Calibri" panose="020F0502020204030204" pitchFamily="34" charset="0"/>
              </a:rPr>
              <a:t>Key Differences identified by CBO between male Gulf War II veterans ages 22 to 44 </a:t>
            </a:r>
            <a:br>
              <a:rPr lang="en-US" sz="3200"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and their non-veteran peers</a:t>
            </a:r>
            <a:br>
              <a:rPr lang="en-US" sz="3600" dirty="0">
                <a:solidFill>
                  <a:schemeClr val="tx1"/>
                </a:solidFill>
                <a:latin typeface="Calibri" panose="020F0502020204030204" pitchFamily="34" charset="0"/>
              </a:rPr>
            </a:b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5968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533400"/>
            <a:ext cx="2742468" cy="990600"/>
          </a:xfrm>
        </p:spPr>
        <p:txBody>
          <a:bodyPr>
            <a:normAutofit fontScale="90000"/>
          </a:bodyPr>
          <a:lstStyle/>
          <a:p>
            <a:r>
              <a:rPr lang="en-US" dirty="0"/>
              <a:t>Questions?</a:t>
            </a:r>
          </a:p>
        </p:txBody>
      </p:sp>
      <p:pic>
        <p:nvPicPr>
          <p:cNvPr id="10242" name="Picture 2" descr="&#10;" title="Graphic representation: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293" y="609600"/>
            <a:ext cx="2903415" cy="36674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a:xfrm>
            <a:off x="1295400" y="3962400"/>
            <a:ext cx="7412160" cy="2743200"/>
          </a:xfrm>
          <a:prstGeom prst="rect">
            <a:avLst/>
          </a:prstGeom>
        </p:spPr>
        <p:txBody>
          <a:bodyPr vert="horz" lIns="91440" tIns="45720" rIns="91440" bIns="45720" rtlCol="0" anchor="ctr">
            <a:normAutofit fontScale="55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dirty="0">
                <a:solidFill>
                  <a:schemeClr val="tx1"/>
                </a:solidFill>
                <a:latin typeface="Calibri" panose="020F0502020204030204" pitchFamily="34" charset="0"/>
              </a:rPr>
              <a:t>Problems?</a:t>
            </a:r>
          </a:p>
          <a:p>
            <a:endParaRPr lang="en-US" sz="4400" dirty="0">
              <a:solidFill>
                <a:schemeClr val="tx1"/>
              </a:solidFill>
              <a:latin typeface="Calibri" panose="020F0502020204030204" pitchFamily="34" charset="0"/>
            </a:endParaRPr>
          </a:p>
          <a:p>
            <a:pPr marL="571500" indent="-571500">
              <a:buFont typeface="Arial" panose="020B0604020202020204" pitchFamily="34" charset="0"/>
              <a:buChar char="•"/>
            </a:pPr>
            <a:r>
              <a:rPr lang="en-US" sz="4400" dirty="0">
                <a:solidFill>
                  <a:schemeClr val="tx1"/>
                </a:solidFill>
                <a:latin typeface="Calibri" panose="020F0502020204030204" pitchFamily="34" charset="0"/>
              </a:rPr>
              <a:t>If you experience problems viewing CWRI website content, try a different internet browser.</a:t>
            </a:r>
          </a:p>
          <a:p>
            <a:pPr marL="571500" indent="-571500">
              <a:buFont typeface="Arial" panose="020B0604020202020204" pitchFamily="34" charset="0"/>
              <a:buChar char="•"/>
            </a:pPr>
            <a:endParaRPr lang="en-US" sz="4400" dirty="0">
              <a:solidFill>
                <a:schemeClr val="tx1"/>
              </a:solidFill>
              <a:latin typeface="Calibri" panose="020F0502020204030204" pitchFamily="34" charset="0"/>
            </a:endParaRPr>
          </a:p>
          <a:p>
            <a:pPr marL="571500" indent="-571500">
              <a:buFont typeface="Arial" panose="020B0604020202020204" pitchFamily="34" charset="0"/>
              <a:buChar char="•"/>
            </a:pPr>
            <a:r>
              <a:rPr lang="en-US" sz="4400" dirty="0">
                <a:solidFill>
                  <a:schemeClr val="tx1"/>
                </a:solidFill>
                <a:latin typeface="Calibri" panose="020F0502020204030204" pitchFamily="34" charset="0"/>
              </a:rPr>
              <a:t>For more information or help finding or interpreting LMI data, contact </a:t>
            </a:r>
          </a:p>
          <a:p>
            <a:r>
              <a:rPr lang="en-US" sz="4400" dirty="0">
                <a:solidFill>
                  <a:schemeClr val="tx1"/>
                </a:solidFill>
                <a:latin typeface="Calibri" panose="020F0502020204030204" pitchFamily="34" charset="0"/>
              </a:rPr>
              <a:t>         Ruth Pease at </a:t>
            </a:r>
            <a:r>
              <a:rPr lang="en-US" sz="4400" dirty="0">
                <a:solidFill>
                  <a:schemeClr val="tx1"/>
                </a:solidFill>
                <a:latin typeface="Calibri" panose="020F0502020204030204" pitchFamily="34" charset="0"/>
                <a:hlinkClick r:id="rId4"/>
              </a:rPr>
              <a:t>ruth.e.pease@maine.gov</a:t>
            </a:r>
            <a:r>
              <a:rPr lang="en-US" sz="4400" dirty="0">
                <a:solidFill>
                  <a:schemeClr val="tx1"/>
                </a:solidFill>
                <a:latin typeface="Calibri" panose="020F0502020204030204" pitchFamily="34" charset="0"/>
              </a:rPr>
              <a:t> or at 621-5189</a:t>
            </a:r>
          </a:p>
          <a:p>
            <a:r>
              <a:rPr lang="en-US" dirty="0">
                <a:solidFill>
                  <a:srgbClr val="1F497D"/>
                </a:solidFill>
              </a:rPr>
              <a:t>	</a:t>
            </a:r>
          </a:p>
        </p:txBody>
      </p:sp>
    </p:spTree>
    <p:extLst>
      <p:ext uri="{BB962C8B-B14F-4D97-AF65-F5344CB8AC3E}">
        <p14:creationId xmlns:p14="http://schemas.microsoft.com/office/powerpoint/2010/main" val="22898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6126162"/>
          </a:xfrm>
        </p:spPr>
        <p:txBody>
          <a:bodyPr>
            <a:normAutofit fontScale="90000"/>
          </a:bodyPr>
          <a:lstStyle/>
          <a:p>
            <a:r>
              <a:rPr lang="en-US" sz="2800" b="1" dirty="0">
                <a:solidFill>
                  <a:schemeClr val="bg1"/>
                </a:solidFill>
                <a:effectLst/>
                <a:latin typeface="Calibri" panose="020F0502020204030204" pitchFamily="34" charset="0"/>
              </a:rPr>
              <a:t>Unemployment and labor force participation rates differ among demographic groups, which is important to consider when comparing workforce conditions for veterans and non-</a:t>
            </a:r>
            <a:r>
              <a:rPr lang="en-US" sz="2800" dirty="0">
                <a:solidFill>
                  <a:schemeClr val="bg1"/>
                </a:solidFill>
                <a:effectLst/>
                <a:latin typeface="Calibri" panose="020F0502020204030204" pitchFamily="34" charset="0"/>
              </a:rPr>
              <a:t>v</a:t>
            </a:r>
            <a:r>
              <a:rPr lang="en-US" sz="2800" b="1" dirty="0">
                <a:solidFill>
                  <a:schemeClr val="bg1"/>
                </a:solidFill>
                <a:effectLst/>
                <a:latin typeface="Calibri" panose="020F0502020204030204" pitchFamily="34" charset="0"/>
              </a:rPr>
              <a:t>eterans. Veterans are:</a:t>
            </a:r>
            <a:br>
              <a:rPr lang="en-US" sz="2800" b="1" dirty="0">
                <a:solidFill>
                  <a:schemeClr val="bg1"/>
                </a:solidFill>
                <a:effectLst/>
                <a:latin typeface="Calibri" panose="020F0502020204030204" pitchFamily="34" charset="0"/>
              </a:rPr>
            </a:br>
            <a:br>
              <a:rPr lang="en-US" sz="2800" dirty="0">
                <a:solidFill>
                  <a:schemeClr val="bg1"/>
                </a:solidFill>
                <a:effectLst/>
                <a:latin typeface="Calibri" panose="020F0502020204030204" pitchFamily="34" charset="0"/>
              </a:rPr>
            </a:br>
            <a:r>
              <a:rPr lang="en-US" sz="2800" dirty="0">
                <a:solidFill>
                  <a:schemeClr val="bg1"/>
                </a:solidFill>
                <a:effectLst/>
                <a:latin typeface="Calibri" panose="020F0502020204030204" pitchFamily="34" charset="0"/>
                <a:cs typeface="Arial"/>
              </a:rPr>
              <a:t> • </a:t>
            </a:r>
            <a:r>
              <a:rPr lang="en-US" sz="2800" dirty="0">
                <a:solidFill>
                  <a:schemeClr val="bg1"/>
                </a:solidFill>
                <a:effectLst/>
                <a:latin typeface="Calibri" panose="020F0502020204030204" pitchFamily="34" charset="0"/>
              </a:rPr>
              <a:t>93% male (Maine)</a:t>
            </a:r>
            <a:br>
              <a:rPr lang="en-US" sz="2800" dirty="0">
                <a:solidFill>
                  <a:schemeClr val="bg1"/>
                </a:solidFill>
                <a:effectLst/>
                <a:latin typeface="Calibri" panose="020F0502020204030204" pitchFamily="34" charset="0"/>
              </a:rPr>
            </a:br>
            <a:br>
              <a:rPr lang="en-US" sz="2800" dirty="0">
                <a:solidFill>
                  <a:schemeClr val="bg1"/>
                </a:solidFill>
                <a:effectLst/>
                <a:latin typeface="Calibri" panose="020F0502020204030204" pitchFamily="34" charset="0"/>
              </a:rPr>
            </a:br>
            <a:r>
              <a:rPr lang="en-US" sz="2800" dirty="0">
                <a:solidFill>
                  <a:schemeClr val="bg1"/>
                </a:solidFill>
                <a:effectLst/>
                <a:latin typeface="Calibri" panose="020F0502020204030204" pitchFamily="34" charset="0"/>
                <a:cs typeface="Arial"/>
              </a:rPr>
              <a:t> • Older than the general adult population</a:t>
            </a:r>
            <a:br>
              <a:rPr lang="en-US" sz="2800" dirty="0">
                <a:solidFill>
                  <a:schemeClr val="bg1"/>
                </a:solidFill>
                <a:effectLst/>
                <a:latin typeface="Calibri" panose="020F0502020204030204" pitchFamily="34" charset="0"/>
                <a:cs typeface="Arial"/>
              </a:rPr>
            </a:br>
            <a:br>
              <a:rPr lang="en-US" sz="2800" dirty="0">
                <a:solidFill>
                  <a:schemeClr val="bg1"/>
                </a:solidFill>
                <a:effectLst/>
                <a:latin typeface="Calibri" panose="020F0502020204030204" pitchFamily="34" charset="0"/>
              </a:rPr>
            </a:br>
            <a:r>
              <a:rPr lang="en-US" sz="2800" dirty="0">
                <a:solidFill>
                  <a:schemeClr val="bg1"/>
                </a:solidFill>
                <a:effectLst/>
                <a:latin typeface="Calibri" panose="020F0502020204030204" pitchFamily="34" charset="0"/>
                <a:cs typeface="Arial"/>
              </a:rPr>
              <a:t> • More likely to have a disability that prevents them from being in the labor force (those not looking for work are not counted as unemployed </a:t>
            </a:r>
            <a:r>
              <a:rPr lang="en-US" sz="2800" dirty="0">
                <a:solidFill>
                  <a:schemeClr val="bg1"/>
                </a:solidFill>
                <a:effectLst/>
                <a:latin typeface="Calibri" panose="020F0502020204030204" pitchFamily="34" charset="0"/>
                <a:cs typeface="Times New Roman"/>
              </a:rPr>
              <a:t>— they are not in the labor force).</a:t>
            </a:r>
            <a:br>
              <a:rPr lang="en-US" sz="2800" dirty="0">
                <a:solidFill>
                  <a:schemeClr val="bg1"/>
                </a:solidFill>
                <a:effectLst/>
                <a:latin typeface="Calibri" panose="020F0502020204030204" pitchFamily="34" charset="0"/>
                <a:cs typeface="Times New Roman"/>
              </a:rPr>
            </a:br>
            <a:br>
              <a:rPr lang="en-US" sz="2800" dirty="0">
                <a:solidFill>
                  <a:schemeClr val="bg1"/>
                </a:solidFill>
                <a:effectLst/>
                <a:latin typeface="Calibri" panose="020F0502020204030204" pitchFamily="34" charset="0"/>
                <a:cs typeface="Times New Roman"/>
              </a:rPr>
            </a:br>
            <a:r>
              <a:rPr lang="en-US" sz="2800" b="1" dirty="0">
                <a:solidFill>
                  <a:schemeClr val="bg1"/>
                </a:solidFill>
                <a:effectLst/>
                <a:latin typeface="Calibri" panose="020F0502020204030204" pitchFamily="34" charset="0"/>
                <a:cs typeface="Calibri" pitchFamily="34" charset="0"/>
              </a:rPr>
              <a:t>Maine has a lot of Veterans:</a:t>
            </a:r>
            <a:br>
              <a:rPr lang="en-US" sz="2800" i="1" dirty="0">
                <a:solidFill>
                  <a:schemeClr val="bg1"/>
                </a:solidFill>
                <a:effectLst/>
                <a:latin typeface="Calibri" panose="020F0502020204030204" pitchFamily="34" charset="0"/>
                <a:cs typeface="Arial"/>
              </a:rPr>
            </a:br>
            <a:r>
              <a:rPr lang="en-US" sz="2800" dirty="0">
                <a:solidFill>
                  <a:schemeClr val="bg1"/>
                </a:solidFill>
                <a:effectLst/>
                <a:latin typeface="Calibri" panose="020F0502020204030204" pitchFamily="34" charset="0"/>
                <a:cs typeface="Arial"/>
              </a:rPr>
              <a:t>• 112,000 age 18+ population, the 10</a:t>
            </a:r>
            <a:r>
              <a:rPr lang="en-US" sz="2800" baseline="30000" dirty="0">
                <a:solidFill>
                  <a:schemeClr val="bg1"/>
                </a:solidFill>
                <a:effectLst/>
                <a:latin typeface="Calibri" panose="020F0502020204030204" pitchFamily="34" charset="0"/>
                <a:cs typeface="Arial"/>
              </a:rPr>
              <a:t>th</a:t>
            </a:r>
            <a:r>
              <a:rPr lang="en-US" sz="2800" dirty="0">
                <a:solidFill>
                  <a:schemeClr val="bg1"/>
                </a:solidFill>
                <a:effectLst/>
                <a:latin typeface="Calibri" panose="020F0502020204030204" pitchFamily="34" charset="0"/>
                <a:cs typeface="Arial"/>
              </a:rPr>
              <a:t> highest share in U.S.</a:t>
            </a:r>
            <a:r>
              <a:rPr lang="en-US" sz="2800" dirty="0">
                <a:solidFill>
                  <a:schemeClr val="bg1"/>
                </a:solidFill>
                <a:effectLst/>
                <a:latin typeface="Cambria" pitchFamily="18" charset="0"/>
                <a:cs typeface="Arial"/>
              </a:rPr>
              <a:t> </a:t>
            </a:r>
            <a:endParaRPr lang="en-US" sz="2800" dirty="0">
              <a:solidFill>
                <a:schemeClr val="bg1"/>
              </a:solidFill>
              <a:effectLst/>
              <a:latin typeface="Cambr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linked pie chart shows the relationship between population, labor force and unemployment rate.&#10;In 2017, the estimated Civilian Noninstitutional Population over age 16 was 1,095,600. The population is sorted  into two categories:&#10;In LF   700,100  63.9%&#10;Not in LF   395,500  36.1%&#10;Not in the LF are individuals who are not working but not looking for work.&#10;Individuals are counted as IN the labor force if they are:&#10;Employed   677,100  96.7% or&#10;Unemployed  23,000  3.3%.&#10;Unemployed is defined as not working but available and looking for work.&#10;" title="Maine Labor Force Statistics, 2017"/>
          <p:cNvPicPr>
            <a:picLocks noChangeAspect="1"/>
          </p:cNvPicPr>
          <p:nvPr/>
        </p:nvPicPr>
        <p:blipFill>
          <a:blip r:embed="rId2"/>
          <a:stretch>
            <a:fillRect/>
          </a:stretch>
        </p:blipFill>
        <p:spPr>
          <a:xfrm>
            <a:off x="152400" y="152400"/>
            <a:ext cx="8900931" cy="6565961"/>
          </a:xfrm>
          <a:prstGeom prst="rect">
            <a:avLst/>
          </a:prstGeom>
        </p:spPr>
      </p:pic>
    </p:spTree>
    <p:extLst>
      <p:ext uri="{BB962C8B-B14F-4D97-AF65-F5344CB8AC3E}">
        <p14:creationId xmlns:p14="http://schemas.microsoft.com/office/powerpoint/2010/main" val="185622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line graph shows the share of population who participate in the labor force (are working or actively seeking work) by age group. Labor force participation (LFP) is highest between ages 25 to 54 (considered &quot;prime working age&quot;) and declines at an accelerating rate after age 54. Here are the values shown:&#10;Age 16-19 30% LFP&#10;20-24  65% LFP&#10;25-34  77% LFP&#10;35-44 79% LFP&#10;45-54  77% LFP&#10;55-64 62% LFP&#10;65 and older 18% LFP" title="Labor force participation by age cohort"/>
          <p:cNvPicPr>
            <a:picLocks noChangeAspect="1"/>
          </p:cNvPicPr>
          <p:nvPr/>
        </p:nvPicPr>
        <p:blipFill>
          <a:blip r:embed="rId3"/>
          <a:stretch>
            <a:fillRect/>
          </a:stretch>
        </p:blipFill>
        <p:spPr>
          <a:xfrm>
            <a:off x="381000" y="304800"/>
            <a:ext cx="8303472" cy="5785605"/>
          </a:xfrm>
          <a:prstGeom prst="rect">
            <a:avLst/>
          </a:prstGeom>
        </p:spPr>
      </p:pic>
    </p:spTree>
    <p:extLst>
      <p:ext uri="{BB962C8B-B14F-4D97-AF65-F5344CB8AC3E}">
        <p14:creationId xmlns:p14="http://schemas.microsoft.com/office/powerpoint/2010/main" val="209811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his line graph shows the annual LFP rate for non-veterans and for veterans between 2007 and 2017. Participations rates for non-veterans were consistently between 65% and 70% but showing a gradual downward trend. In 2017, the value was 67%. &#10;Participation rates for veterans were between 58% (2007) and 48% (2016) and trending downward at a slightly faster rate than non-veteran rates. In 2017 the LFP rate for veteran was 49%." title="Maine Labor Force Participation, 2007 - 2017, by Veteran Status"/>
          <p:cNvPicPr>
            <a:picLocks noChangeAspect="1"/>
          </p:cNvPicPr>
          <p:nvPr/>
        </p:nvPicPr>
        <p:blipFill>
          <a:blip r:embed="rId3"/>
          <a:stretch>
            <a:fillRect/>
          </a:stretch>
        </p:blipFill>
        <p:spPr>
          <a:xfrm>
            <a:off x="0" y="228600"/>
            <a:ext cx="885284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chart compares the age distribution of Maine veterans to non-veterans. &#10;Ages 18-34 Veterans (6%) Non-veterans (27%)&#10;Ages 35-54 Veterans (23%) Non-veterans (35%)&#10;Ages 55-64 Veterans (20%) Non-veterans (19%)&#10;Ages 65 and older Veterans (51%) Non-veterans (19%)&#10;Data from the American Community Survey, 2012-2016." title="Age distribution of Maine veterans and non-veterans, age 18 and over"/>
          <p:cNvPicPr>
            <a:picLocks noChangeAspect="1"/>
          </p:cNvPicPr>
          <p:nvPr/>
        </p:nvPicPr>
        <p:blipFill>
          <a:blip r:embed="rId3"/>
          <a:stretch>
            <a:fillRect/>
          </a:stretch>
        </p:blipFill>
        <p:spPr>
          <a:xfrm>
            <a:off x="0" y="152400"/>
            <a:ext cx="9064753" cy="6858000"/>
          </a:xfrm>
          <a:prstGeom prst="rect">
            <a:avLst/>
          </a:prstGeom>
        </p:spPr>
      </p:pic>
    </p:spTree>
    <p:extLst>
      <p:ext uri="{BB962C8B-B14F-4D97-AF65-F5344CB8AC3E}">
        <p14:creationId xmlns:p14="http://schemas.microsoft.com/office/powerpoint/2010/main" val="150094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his chart shows Maine labor force participation rates by age cohort for veteran and non-veterans from 18 to 64.&#10;From 18 to 64, participation by veterans is higher than non-veterans among younger Mainers and lower among older Mainers.&#10;Here are the values:&#10;Ages 18-34 Veterans (86%) Non-veterans (79%)&#10;Ages 35-54 Veterans (83%) Non-veterans (82%)&#10;Ages 55-64 Veterans (61%) Non-veterans (68%)&#10;Data from the American Community Survey 2012-2016" title="Labor Force Participation by age cohort, by veteran status"/>
          <p:cNvPicPr>
            <a:picLocks noChangeAspect="1"/>
          </p:cNvPicPr>
          <p:nvPr/>
        </p:nvPicPr>
        <p:blipFill>
          <a:blip r:embed="rId2"/>
          <a:stretch>
            <a:fillRect/>
          </a:stretch>
        </p:blipFill>
        <p:spPr>
          <a:xfrm>
            <a:off x="31531" y="224977"/>
            <a:ext cx="8839966" cy="6633023"/>
          </a:xfrm>
          <a:prstGeom prst="rect">
            <a:avLst/>
          </a:prstGeom>
        </p:spPr>
      </p:pic>
    </p:spTree>
    <p:extLst>
      <p:ext uri="{BB962C8B-B14F-4D97-AF65-F5344CB8AC3E}">
        <p14:creationId xmlns:p14="http://schemas.microsoft.com/office/powerpoint/2010/main" val="6299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his chart shows veteran labor force participation rates by Maine county, ranging from a high of 87% in Sagadahoc County to a low of 58% Piscataquis County. Generally, lower values occur in counties with lower population density and lower levels of economic activity. &#10;Sagadahoc 87%&#10;Knox 84%&#10;York 80%&#10;Androscoggin 79%&#10;Cumberland 77%&#10;Hancock 76%&#10;Lincoln 73%&#10;Waldo 72%&#10;Kennebec 72%&#10;Penobscot 72%&#10;Franklin 70%&#10;Oxford 68%&#10;Aroostook 67%&#10;Washington 62%&#10;Somerset 62%&#10;Piscataquis 58%" title="Veteran Labor Force Participation 2012-2016 by Maine County"/>
          <p:cNvPicPr>
            <a:picLocks noChangeAspect="1"/>
          </p:cNvPicPr>
          <p:nvPr/>
        </p:nvPicPr>
        <p:blipFill>
          <a:blip r:embed="rId3"/>
          <a:stretch>
            <a:fillRect/>
          </a:stretch>
        </p:blipFill>
        <p:spPr>
          <a:xfrm>
            <a:off x="0" y="1"/>
            <a:ext cx="9144000" cy="6857999"/>
          </a:xfrm>
          <a:prstGeom prst="rect">
            <a:avLst/>
          </a:prstGeom>
        </p:spPr>
      </p:pic>
    </p:spTree>
    <p:extLst>
      <p:ext uri="{BB962C8B-B14F-4D97-AF65-F5344CB8AC3E}">
        <p14:creationId xmlns:p14="http://schemas.microsoft.com/office/powerpoint/2010/main" val="69666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lthough participation rates are higher than non-veterans among Gulf I and Gulf II veterans, the average for all veterans is lower than non-veterans, due low participation among older veterans (WWII, Korea, Vietnam and other periods.&#10;&#10;Here are the values:&#10;Non-veterans 66%&#10;Veterans 50%&#10;Gulf II 81%&#10;Gulf I 79&amp;&#10;WW II/Korea/Vietnam 23%&#10;Other periods 49%&#10;" title="Veteran Labor Force Participation Rates by period of service, 2017 "/>
          <p:cNvPicPr>
            <a:picLocks noChangeAspect="1"/>
          </p:cNvPicPr>
          <p:nvPr/>
        </p:nvPicPr>
        <p:blipFill>
          <a:blip r:embed="rId3"/>
          <a:stretch>
            <a:fillRect/>
          </a:stretch>
        </p:blipFill>
        <p:spPr>
          <a:xfrm>
            <a:off x="0" y="152400"/>
            <a:ext cx="9144000" cy="6857999"/>
          </a:xfrm>
          <a:prstGeom prst="rect">
            <a:avLst/>
          </a:prstGeom>
        </p:spPr>
      </p:pic>
    </p:spTree>
    <p:extLst>
      <p:ext uri="{BB962C8B-B14F-4D97-AF65-F5344CB8AC3E}">
        <p14:creationId xmlns:p14="http://schemas.microsoft.com/office/powerpoint/2010/main" val="2763257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5678</TotalTime>
  <Words>807</Words>
  <Application>Microsoft Office PowerPoint</Application>
  <PresentationFormat>On-screen Show (4:3)</PresentationFormat>
  <Paragraphs>89</Paragraphs>
  <Slides>19</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Cambria</vt:lpstr>
      <vt:lpstr>Lucida Sans Unicode</vt:lpstr>
      <vt:lpstr>Times New Roman</vt:lpstr>
      <vt:lpstr>Verdana</vt:lpstr>
      <vt:lpstr>Wingdings 2</vt:lpstr>
      <vt:lpstr>Wingdings 3</vt:lpstr>
      <vt:lpstr>Concourse</vt:lpstr>
      <vt:lpstr>Workforce Conditions for Veterans in Maine</vt:lpstr>
      <vt:lpstr>Unemployment and labor force participation rates differ among demographic groups, which is important to consider when comparing workforce conditions for veterans and non-veterans. Veterans are:   • 93% male (Maine)   • Older than the general adult population   • More likely to have a disability that prevents them from being in the labor force (those not looking for work are not counted as unemployed — they are not in the labor force).  Maine has a lot of Veterans: • 112,000 age 18+ population, the 10th highest share in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Veterans and disability status </vt:lpstr>
      <vt:lpstr>PowerPoint Presentation</vt:lpstr>
      <vt:lpstr>PowerPoint Presentation</vt:lpstr>
      <vt:lpstr>PowerPoint Presentation</vt:lpstr>
      <vt:lpstr>PowerPoint Presentation</vt:lpstr>
      <vt:lpstr>PowerPoint Presentation</vt:lpstr>
      <vt:lpstr>Key Differences identified by CBO between male Gulf War II veterans ages 22 to 44  and their non-veteran peers </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Employment Situation of Veterans in Maine</dc:title>
  <dc:creator>Ruth Pease</dc:creator>
  <cp:lastModifiedBy>Main, Auta M</cp:lastModifiedBy>
  <cp:revision>225</cp:revision>
  <cp:lastPrinted>2018-05-22T11:43:42Z</cp:lastPrinted>
  <dcterms:created xsi:type="dcterms:W3CDTF">2011-07-18T14:21:09Z</dcterms:created>
  <dcterms:modified xsi:type="dcterms:W3CDTF">2018-06-25T19:58:26Z</dcterms:modified>
</cp:coreProperties>
</file>